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6" r:id="rId6"/>
    <p:sldId id="268" r:id="rId7"/>
    <p:sldId id="260" r:id="rId8"/>
    <p:sldId id="261" r:id="rId9"/>
    <p:sldId id="262" r:id="rId10"/>
    <p:sldId id="269" r:id="rId11"/>
    <p:sldId id="263" r:id="rId12"/>
    <p:sldId id="265" r:id="rId13"/>
    <p:sldId id="264"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ola GELIN" userId="f50bc742fd077bee" providerId="LiveId" clId="{62352A18-418A-49F6-969B-C01534B961A4}"/>
    <pc:docChg chg="custSel delSld modSld">
      <pc:chgData name="Iola GELIN" userId="f50bc742fd077bee" providerId="LiveId" clId="{62352A18-418A-49F6-969B-C01534B961A4}" dt="2021-01-12T16:19:55.044" v="297" actId="20577"/>
      <pc:docMkLst>
        <pc:docMk/>
      </pc:docMkLst>
      <pc:sldChg chg="modSp mod">
        <pc:chgData name="Iola GELIN" userId="f50bc742fd077bee" providerId="LiveId" clId="{62352A18-418A-49F6-969B-C01534B961A4}" dt="2021-01-12T08:16:46.322" v="31" actId="207"/>
        <pc:sldMkLst>
          <pc:docMk/>
          <pc:sldMk cId="2474834966" sldId="261"/>
        </pc:sldMkLst>
        <pc:spChg chg="mod">
          <ac:chgData name="Iola GELIN" userId="f50bc742fd077bee" providerId="LiveId" clId="{62352A18-418A-49F6-969B-C01534B961A4}" dt="2021-01-12T08:16:46.322" v="31" actId="207"/>
          <ac:spMkLst>
            <pc:docMk/>
            <pc:sldMk cId="2474834966" sldId="261"/>
            <ac:spMk id="3" creationId="{00000000-0000-0000-0000-000000000000}"/>
          </ac:spMkLst>
        </pc:spChg>
      </pc:sldChg>
      <pc:sldChg chg="modSp mod">
        <pc:chgData name="Iola GELIN" userId="f50bc742fd077bee" providerId="LiveId" clId="{62352A18-418A-49F6-969B-C01534B961A4}" dt="2021-01-12T08:19:06.051" v="106" actId="207"/>
        <pc:sldMkLst>
          <pc:docMk/>
          <pc:sldMk cId="2940300518" sldId="262"/>
        </pc:sldMkLst>
        <pc:spChg chg="mod">
          <ac:chgData name="Iola GELIN" userId="f50bc742fd077bee" providerId="LiveId" clId="{62352A18-418A-49F6-969B-C01534B961A4}" dt="2021-01-12T08:19:06.051" v="106" actId="207"/>
          <ac:spMkLst>
            <pc:docMk/>
            <pc:sldMk cId="2940300518" sldId="262"/>
            <ac:spMk id="3" creationId="{00000000-0000-0000-0000-000000000000}"/>
          </ac:spMkLst>
        </pc:spChg>
      </pc:sldChg>
      <pc:sldChg chg="modSp mod">
        <pc:chgData name="Iola GELIN" userId="f50bc742fd077bee" providerId="LiveId" clId="{62352A18-418A-49F6-969B-C01534B961A4}" dt="2021-01-12T16:19:55.044" v="297" actId="20577"/>
        <pc:sldMkLst>
          <pc:docMk/>
          <pc:sldMk cId="2595214682" sldId="264"/>
        </pc:sldMkLst>
        <pc:spChg chg="mod">
          <ac:chgData name="Iola GELIN" userId="f50bc742fd077bee" providerId="LiveId" clId="{62352A18-418A-49F6-969B-C01534B961A4}" dt="2021-01-12T16:19:55.044" v="297" actId="20577"/>
          <ac:spMkLst>
            <pc:docMk/>
            <pc:sldMk cId="2595214682" sldId="264"/>
            <ac:spMk id="3" creationId="{00000000-0000-0000-0000-000000000000}"/>
          </ac:spMkLst>
        </pc:spChg>
      </pc:sldChg>
      <pc:sldChg chg="modSp mod">
        <pc:chgData name="Iola GELIN" userId="f50bc742fd077bee" providerId="LiveId" clId="{62352A18-418A-49F6-969B-C01534B961A4}" dt="2021-01-12T08:31:03.690" v="266" actId="207"/>
        <pc:sldMkLst>
          <pc:docMk/>
          <pc:sldMk cId="4163924367" sldId="265"/>
        </pc:sldMkLst>
        <pc:spChg chg="mod">
          <ac:chgData name="Iola GELIN" userId="f50bc742fd077bee" providerId="LiveId" clId="{62352A18-418A-49F6-969B-C01534B961A4}" dt="2021-01-12T08:31:03.690" v="266" actId="207"/>
          <ac:spMkLst>
            <pc:docMk/>
            <pc:sldMk cId="4163924367" sldId="265"/>
            <ac:spMk id="3" creationId="{00000000-0000-0000-0000-000000000000}"/>
          </ac:spMkLst>
        </pc:spChg>
        <pc:spChg chg="mod">
          <ac:chgData name="Iola GELIN" userId="f50bc742fd077bee" providerId="LiveId" clId="{62352A18-418A-49F6-969B-C01534B961A4}" dt="2021-01-12T08:30:51.784" v="264" actId="20577"/>
          <ac:spMkLst>
            <pc:docMk/>
            <pc:sldMk cId="4163924367" sldId="265"/>
            <ac:spMk id="4" creationId="{00000000-0000-0000-0000-000000000000}"/>
          </ac:spMkLst>
        </pc:spChg>
      </pc:sldChg>
      <pc:sldChg chg="modSp mod">
        <pc:chgData name="Iola GELIN" userId="f50bc742fd077bee" providerId="LiveId" clId="{62352A18-418A-49F6-969B-C01534B961A4}" dt="2021-01-12T08:14:40.754" v="2" actId="113"/>
        <pc:sldMkLst>
          <pc:docMk/>
          <pc:sldMk cId="1044726459" sldId="266"/>
        </pc:sldMkLst>
        <pc:spChg chg="mod">
          <ac:chgData name="Iola GELIN" userId="f50bc742fd077bee" providerId="LiveId" clId="{62352A18-418A-49F6-969B-C01534B961A4}" dt="2021-01-12T08:14:40.754" v="2" actId="113"/>
          <ac:spMkLst>
            <pc:docMk/>
            <pc:sldMk cId="1044726459" sldId="266"/>
            <ac:spMk id="3" creationId="{00000000-0000-0000-0000-000000000000}"/>
          </ac:spMkLst>
        </pc:spChg>
      </pc:sldChg>
      <pc:sldChg chg="addSp delSp modSp del mod">
        <pc:chgData name="Iola GELIN" userId="f50bc742fd077bee" providerId="LiveId" clId="{62352A18-418A-49F6-969B-C01534B961A4}" dt="2021-01-12T08:18:40.856" v="103" actId="2696"/>
        <pc:sldMkLst>
          <pc:docMk/>
          <pc:sldMk cId="871373724" sldId="267"/>
        </pc:sldMkLst>
        <pc:spChg chg="mod">
          <ac:chgData name="Iola GELIN" userId="f50bc742fd077bee" providerId="LiveId" clId="{62352A18-418A-49F6-969B-C01534B961A4}" dt="2021-01-12T08:18:33.838" v="102" actId="20577"/>
          <ac:spMkLst>
            <pc:docMk/>
            <pc:sldMk cId="871373724" sldId="267"/>
            <ac:spMk id="3" creationId="{00000000-0000-0000-0000-000000000000}"/>
          </ac:spMkLst>
        </pc:spChg>
        <pc:spChg chg="del mod">
          <ac:chgData name="Iola GELIN" userId="f50bc742fd077bee" providerId="LiveId" clId="{62352A18-418A-49F6-969B-C01534B961A4}" dt="2021-01-12T08:17:12.684" v="33" actId="21"/>
          <ac:spMkLst>
            <pc:docMk/>
            <pc:sldMk cId="871373724" sldId="267"/>
            <ac:spMk id="4" creationId="{00000000-0000-0000-0000-000000000000}"/>
          </ac:spMkLst>
        </pc:spChg>
        <pc:spChg chg="add del mod">
          <ac:chgData name="Iola GELIN" userId="f50bc742fd077bee" providerId="LiveId" clId="{62352A18-418A-49F6-969B-C01534B961A4}" dt="2021-01-12T08:17:24.173" v="34" actId="21"/>
          <ac:spMkLst>
            <pc:docMk/>
            <pc:sldMk cId="871373724" sldId="267"/>
            <ac:spMk id="5" creationId="{9B09E9A1-2A02-4DBF-A32C-4EBEFA4A1632}"/>
          </ac:spMkLst>
        </pc:spChg>
      </pc:sldChg>
      <pc:sldChg chg="modSp mod">
        <pc:chgData name="Iola GELIN" userId="f50bc742fd077bee" providerId="LiveId" clId="{62352A18-418A-49F6-969B-C01534B961A4}" dt="2021-01-12T08:31:30.156" v="267" actId="255"/>
        <pc:sldMkLst>
          <pc:docMk/>
          <pc:sldMk cId="3810112688" sldId="268"/>
        </pc:sldMkLst>
        <pc:spChg chg="mod">
          <ac:chgData name="Iola GELIN" userId="f50bc742fd077bee" providerId="LiveId" clId="{62352A18-418A-49F6-969B-C01534B961A4}" dt="2021-01-12T08:31:30.156" v="267" actId="255"/>
          <ac:spMkLst>
            <pc:docMk/>
            <pc:sldMk cId="3810112688" sldId="268"/>
            <ac:spMk id="3" creationId="{9B95C590-7A71-4B53-9C01-46F827DD2DC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C522848-838C-4613-8E34-86D6CBB25904}" type="datetimeFigureOut">
              <a:rPr lang="fr-FR" smtClean="0"/>
              <a:t>12/01/2021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0A62A4-C5BD-4676-A1D3-A8A0C02B229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C522848-838C-4613-8E34-86D6CBB25904}" type="datetimeFigureOut">
              <a:rPr lang="fr-FR" smtClean="0"/>
              <a:t>12/01/2021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0A62A4-C5BD-4676-A1D3-A8A0C02B229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C522848-838C-4613-8E34-86D6CBB25904}" type="datetimeFigureOut">
              <a:rPr lang="fr-FR" smtClean="0"/>
              <a:t>12/01/2021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0A62A4-C5BD-4676-A1D3-A8A0C02B229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C522848-838C-4613-8E34-86D6CBB25904}" type="datetimeFigureOut">
              <a:rPr lang="fr-FR" smtClean="0"/>
              <a:t>12/01/2021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0A62A4-C5BD-4676-A1D3-A8A0C02B229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C522848-838C-4613-8E34-86D6CBB25904}" type="datetimeFigureOut">
              <a:rPr lang="fr-FR" smtClean="0"/>
              <a:t>12/01/2021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0A62A4-C5BD-4676-A1D3-A8A0C02B229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C522848-838C-4613-8E34-86D6CBB25904}" type="datetimeFigureOut">
              <a:rPr lang="fr-FR" smtClean="0"/>
              <a:t>12/01/2021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0A62A4-C5BD-4676-A1D3-A8A0C02B229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7C522848-838C-4613-8E34-86D6CBB25904}" type="datetimeFigureOut">
              <a:rPr lang="fr-FR" smtClean="0"/>
              <a:t>12/01/2021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B0A62A4-C5BD-4676-A1D3-A8A0C02B229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7C522848-838C-4613-8E34-86D6CBB25904}" type="datetimeFigureOut">
              <a:rPr lang="fr-FR" smtClean="0"/>
              <a:t>12/01/2021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B0A62A4-C5BD-4676-A1D3-A8A0C02B229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522848-838C-4613-8E34-86D6CBB25904}" type="datetimeFigureOut">
              <a:rPr lang="fr-FR" smtClean="0"/>
              <a:t>12/01/2021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B0A62A4-C5BD-4676-A1D3-A8A0C02B229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C522848-838C-4613-8E34-86D6CBB25904}" type="datetimeFigureOut">
              <a:rPr lang="fr-FR" smtClean="0"/>
              <a:t>12/01/2021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0A62A4-C5BD-4676-A1D3-A8A0C02B2298}" type="slidenum">
              <a:rPr lang="fr-FR" smtClean="0"/>
              <a:t>‹N°›</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Date Placeholder 7"/>
          <p:cNvSpPr>
            <a:spLocks noGrp="1"/>
          </p:cNvSpPr>
          <p:nvPr>
            <p:ph type="dt" sz="half" idx="10"/>
          </p:nvPr>
        </p:nvSpPr>
        <p:spPr/>
        <p:txBody>
          <a:bodyPr/>
          <a:lstStyle/>
          <a:p>
            <a:fld id="{7C522848-838C-4613-8E34-86D6CBB25904}" type="datetimeFigureOut">
              <a:rPr lang="fr-FR" smtClean="0"/>
              <a:t>12/01/2021</a:t>
            </a:fld>
            <a:endParaRPr lang="fr-FR"/>
          </a:p>
        </p:txBody>
      </p:sp>
      <p:sp>
        <p:nvSpPr>
          <p:cNvPr id="9" name="Slide Number Placeholder 8"/>
          <p:cNvSpPr>
            <a:spLocks noGrp="1"/>
          </p:cNvSpPr>
          <p:nvPr>
            <p:ph type="sldNum" sz="quarter" idx="11"/>
          </p:nvPr>
        </p:nvSpPr>
        <p:spPr/>
        <p:txBody>
          <a:bodyPr/>
          <a:lstStyle/>
          <a:p>
            <a:fld id="{8B0A62A4-C5BD-4676-A1D3-A8A0C02B2298}" type="slidenum">
              <a:rPr lang="fr-FR" smtClean="0"/>
              <a:t>‹N°›</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B0A62A4-C5BD-4676-A1D3-A8A0C02B2298}" type="slidenum">
              <a:rPr lang="fr-FR" smtClean="0"/>
              <a:t>‹N°›</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C522848-838C-4613-8E34-86D6CBB25904}" type="datetimeFigureOut">
              <a:rPr lang="fr-FR" smtClean="0"/>
              <a:t>12/01/2021</a:t>
            </a:fld>
            <a:endParaRPr lang="fr-F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emeacentre.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emeacentr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Formation BPJEPS Loisirs Tous Publics</a:t>
            </a:r>
          </a:p>
        </p:txBody>
      </p:sp>
      <p:sp>
        <p:nvSpPr>
          <p:cNvPr id="3" name="Sous-titre 2"/>
          <p:cNvSpPr>
            <a:spLocks noGrp="1"/>
          </p:cNvSpPr>
          <p:nvPr>
            <p:ph type="subTitle" idx="1"/>
          </p:nvPr>
        </p:nvSpPr>
        <p:spPr/>
        <p:txBody>
          <a:bodyPr/>
          <a:lstStyle/>
          <a:p>
            <a:r>
              <a:rPr lang="fr-FR" dirty="0"/>
              <a:t>TOURS 2021-2022</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5445224"/>
            <a:ext cx="4305300" cy="78105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402060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651AC0-6B15-4B0B-BEB7-32E759FB2A4D}"/>
              </a:ext>
            </a:extLst>
          </p:cNvPr>
          <p:cNvSpPr>
            <a:spLocks noGrp="1"/>
          </p:cNvSpPr>
          <p:nvPr>
            <p:ph type="title"/>
          </p:nvPr>
        </p:nvSpPr>
        <p:spPr/>
        <p:txBody>
          <a:bodyPr/>
          <a:lstStyle/>
          <a:p>
            <a:r>
              <a:rPr lang="fr-FR" dirty="0"/>
              <a:t>Les équivalences et le parcours individualisé</a:t>
            </a:r>
          </a:p>
        </p:txBody>
      </p:sp>
      <p:sp>
        <p:nvSpPr>
          <p:cNvPr id="3" name="Espace réservé du contenu 2">
            <a:extLst>
              <a:ext uri="{FF2B5EF4-FFF2-40B4-BE49-F238E27FC236}">
                <a16:creationId xmlns:a16="http://schemas.microsoft.com/office/drawing/2014/main" id="{6FFB8384-84A9-4ED5-8ADC-46D2919BFA0B}"/>
              </a:ext>
            </a:extLst>
          </p:cNvPr>
          <p:cNvSpPr>
            <a:spLocks noGrp="1"/>
          </p:cNvSpPr>
          <p:nvPr>
            <p:ph idx="1"/>
          </p:nvPr>
        </p:nvSpPr>
        <p:spPr/>
        <p:txBody>
          <a:bodyPr/>
          <a:lstStyle/>
          <a:p>
            <a:endParaRPr lang="fr-FR" dirty="0"/>
          </a:p>
          <a:p>
            <a:endParaRPr lang="fr-FR" dirty="0"/>
          </a:p>
          <a:p>
            <a:r>
              <a:rPr lang="fr-FR" dirty="0"/>
              <a:t>Certains diplômes donne </a:t>
            </a:r>
            <a:r>
              <a:rPr lang="fr-FR" b="1" dirty="0"/>
              <a:t>des unités de compétences par équivalence</a:t>
            </a:r>
            <a:r>
              <a:rPr lang="fr-FR" dirty="0"/>
              <a:t> : voir site internet </a:t>
            </a:r>
            <a:r>
              <a:rPr lang="fr-FR" dirty="0">
                <a:hlinkClick r:id="rId2"/>
              </a:rPr>
              <a:t>www.cemeacentre.org</a:t>
            </a:r>
            <a:r>
              <a:rPr lang="fr-FR" dirty="0"/>
              <a:t> </a:t>
            </a:r>
          </a:p>
          <a:p>
            <a:endParaRPr lang="fr-FR" dirty="0"/>
          </a:p>
          <a:p>
            <a:endParaRPr lang="fr-FR" dirty="0"/>
          </a:p>
          <a:p>
            <a:pPr marL="114300" indent="0">
              <a:buNone/>
            </a:pPr>
            <a:r>
              <a:rPr lang="fr-FR" dirty="0"/>
              <a:t>Le positionnement en entrée en formation :</a:t>
            </a:r>
          </a:p>
          <a:p>
            <a:r>
              <a:rPr lang="fr-FR" dirty="0"/>
              <a:t>Principe des </a:t>
            </a:r>
            <a:r>
              <a:rPr lang="fr-FR" b="1" dirty="0"/>
              <a:t>allégements</a:t>
            </a:r>
          </a:p>
          <a:p>
            <a:r>
              <a:rPr lang="fr-FR" dirty="0"/>
              <a:t>Principes des </a:t>
            </a:r>
            <a:r>
              <a:rPr lang="fr-FR" b="1" dirty="0"/>
              <a:t>renforcements </a:t>
            </a:r>
          </a:p>
          <a:p>
            <a:pPr marL="114300" indent="0">
              <a:buNone/>
            </a:pPr>
            <a:endParaRPr lang="fr-FR" dirty="0"/>
          </a:p>
        </p:txBody>
      </p:sp>
    </p:spTree>
    <p:extLst>
      <p:ext uri="{BB962C8B-B14F-4D97-AF65-F5344CB8AC3E}">
        <p14:creationId xmlns:p14="http://schemas.microsoft.com/office/powerpoint/2010/main" val="3880701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modes de financement</a:t>
            </a:r>
          </a:p>
        </p:txBody>
      </p:sp>
      <p:sp>
        <p:nvSpPr>
          <p:cNvPr id="3" name="Espace réservé du contenu 2"/>
          <p:cNvSpPr>
            <a:spLocks noGrp="1"/>
          </p:cNvSpPr>
          <p:nvPr>
            <p:ph idx="1"/>
          </p:nvPr>
        </p:nvSpPr>
        <p:spPr/>
        <p:txBody>
          <a:bodyPr>
            <a:normAutofit fontScale="92500"/>
          </a:bodyPr>
          <a:lstStyle/>
          <a:p>
            <a:pPr marL="114300" indent="0">
              <a:buNone/>
            </a:pPr>
            <a:r>
              <a:rPr lang="fr-FR" b="1" u="sng" dirty="0"/>
              <a:t>Coût de la formation:</a:t>
            </a:r>
            <a:endParaRPr lang="fr-FR" dirty="0"/>
          </a:p>
          <a:p>
            <a:r>
              <a:rPr lang="fr-FR" dirty="0"/>
              <a:t>Demandeur d’emploi   6 000€</a:t>
            </a:r>
          </a:p>
          <a:p>
            <a:r>
              <a:rPr lang="fr-FR" dirty="0"/>
              <a:t>Salarié : 6 800€</a:t>
            </a:r>
          </a:p>
          <a:p>
            <a:pPr marL="114300" indent="0">
              <a:buNone/>
            </a:pPr>
            <a:endParaRPr lang="fr-FR" sz="900" dirty="0"/>
          </a:p>
          <a:p>
            <a:pPr marL="114300" indent="0">
              <a:buNone/>
            </a:pPr>
            <a:r>
              <a:rPr lang="fr-FR" b="1" u="sng" dirty="0"/>
              <a:t>Financement de la formation :</a:t>
            </a:r>
            <a:endParaRPr lang="fr-FR" dirty="0"/>
          </a:p>
          <a:p>
            <a:pPr marL="114300" indent="0">
              <a:buNone/>
            </a:pPr>
            <a:r>
              <a:rPr lang="fr-FR" u="sng" dirty="0"/>
              <a:t>Pour les salariés :</a:t>
            </a:r>
          </a:p>
          <a:p>
            <a:r>
              <a:rPr lang="fr-FR" dirty="0"/>
              <a:t>Plan de formation de l’employeur,</a:t>
            </a:r>
          </a:p>
          <a:p>
            <a:r>
              <a:rPr lang="fr-FR" dirty="0"/>
              <a:t>Congé Individuel de Formation (CIF)</a:t>
            </a:r>
          </a:p>
          <a:p>
            <a:r>
              <a:rPr lang="fr-FR" dirty="0"/>
              <a:t>Contrat d’apprentissage ou de professionnalisation...</a:t>
            </a:r>
          </a:p>
          <a:p>
            <a:pPr marL="114300" indent="0">
              <a:buNone/>
            </a:pPr>
            <a:endParaRPr lang="fr-FR" sz="1000" dirty="0"/>
          </a:p>
          <a:p>
            <a:pPr marL="114300" indent="0">
              <a:buNone/>
            </a:pPr>
            <a:r>
              <a:rPr lang="fr-FR" u="sng" dirty="0"/>
              <a:t>Pour les non-salariés :</a:t>
            </a:r>
          </a:p>
          <a:p>
            <a:r>
              <a:rPr lang="fr-FR" dirty="0"/>
              <a:t>Pôle Emploi</a:t>
            </a:r>
          </a:p>
          <a:p>
            <a:r>
              <a:rPr lang="fr-FR" dirty="0"/>
              <a:t>Missions Locales</a:t>
            </a:r>
          </a:p>
          <a:p>
            <a:r>
              <a:rPr lang="fr-FR" dirty="0"/>
              <a:t>Place financées dans le cadre du PRF Région Centre Val de Loire</a:t>
            </a:r>
          </a:p>
          <a:p>
            <a:endParaRPr lang="fr-FR" dirty="0"/>
          </a:p>
          <a:p>
            <a:endParaRPr lang="fr-FR" dirty="0"/>
          </a:p>
        </p:txBody>
      </p:sp>
    </p:spTree>
    <p:extLst>
      <p:ext uri="{BB962C8B-B14F-4D97-AF65-F5344CB8AC3E}">
        <p14:creationId xmlns:p14="http://schemas.microsoft.com/office/powerpoint/2010/main" val="3875132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Echéances</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98711" y="4941168"/>
            <a:ext cx="7620000" cy="127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827584" y="1484784"/>
            <a:ext cx="6840760" cy="369332"/>
          </a:xfrm>
          <a:prstGeom prst="rect">
            <a:avLst/>
          </a:prstGeom>
          <a:noFill/>
        </p:spPr>
        <p:txBody>
          <a:bodyPr wrap="square" rtlCol="0">
            <a:spAutoFit/>
          </a:bodyPr>
          <a:lstStyle/>
          <a:p>
            <a:r>
              <a:rPr lang="fr-FR" dirty="0"/>
              <a:t>Dépôt des dossiers d’inscription avant le </a:t>
            </a:r>
            <a:r>
              <a:rPr lang="fr-FR" b="1" dirty="0">
                <a:solidFill>
                  <a:srgbClr val="C00000"/>
                </a:solidFill>
              </a:rPr>
              <a:t>8 février 2021</a:t>
            </a:r>
            <a:endParaRPr lang="fr-FR" sz="2000" b="1" u="sng" dirty="0">
              <a:solidFill>
                <a:srgbClr val="C00000"/>
              </a:solidFill>
            </a:endParaRPr>
          </a:p>
        </p:txBody>
      </p:sp>
      <p:sp>
        <p:nvSpPr>
          <p:cNvPr id="4" name="ZoneTexte 3"/>
          <p:cNvSpPr txBox="1"/>
          <p:nvPr/>
        </p:nvSpPr>
        <p:spPr>
          <a:xfrm>
            <a:off x="827584" y="2132856"/>
            <a:ext cx="5832648" cy="2492990"/>
          </a:xfrm>
          <a:prstGeom prst="rect">
            <a:avLst/>
          </a:prstGeom>
          <a:noFill/>
        </p:spPr>
        <p:txBody>
          <a:bodyPr wrap="square" rtlCol="0">
            <a:spAutoFit/>
          </a:bodyPr>
          <a:lstStyle/>
          <a:p>
            <a:r>
              <a:rPr lang="fr-FR" b="1" dirty="0"/>
              <a:t>Exigences préalables : </a:t>
            </a:r>
            <a:r>
              <a:rPr lang="fr-FR" dirty="0"/>
              <a:t>Du 25 Février 2021</a:t>
            </a:r>
          </a:p>
          <a:p>
            <a:r>
              <a:rPr lang="fr-FR" dirty="0"/>
              <a:t>S</a:t>
            </a:r>
            <a:r>
              <a:rPr lang="fr-FR" b="1" dirty="0"/>
              <a:t>élections : </a:t>
            </a:r>
            <a:r>
              <a:rPr lang="fr-FR" dirty="0"/>
              <a:t>Du 8 et 9 mars 2021</a:t>
            </a:r>
          </a:p>
          <a:p>
            <a:r>
              <a:rPr lang="fr-FR" b="1" dirty="0"/>
              <a:t>Positionnement : </a:t>
            </a:r>
            <a:r>
              <a:rPr lang="fr-FR" dirty="0"/>
              <a:t>Du 15,16 et 17 mars 2021.</a:t>
            </a:r>
          </a:p>
          <a:p>
            <a:endParaRPr lang="fr-FR" dirty="0"/>
          </a:p>
          <a:p>
            <a:pPr algn="ctr"/>
            <a:r>
              <a:rPr lang="fr-FR" sz="2400" b="1" dirty="0"/>
              <a:t>Formation : </a:t>
            </a:r>
          </a:p>
          <a:p>
            <a:pPr algn="ctr"/>
            <a:r>
              <a:rPr lang="fr-FR" sz="2400" dirty="0"/>
              <a:t>Du 22 mars 2021 au 17 juin 2022</a:t>
            </a:r>
          </a:p>
          <a:p>
            <a:endParaRPr lang="fr-FR" dirty="0"/>
          </a:p>
          <a:p>
            <a:r>
              <a:rPr lang="fr-FR" dirty="0"/>
              <a:t> </a:t>
            </a:r>
          </a:p>
        </p:txBody>
      </p:sp>
      <p:sp>
        <p:nvSpPr>
          <p:cNvPr id="5" name="ZoneTexte 4"/>
          <p:cNvSpPr txBox="1"/>
          <p:nvPr/>
        </p:nvSpPr>
        <p:spPr>
          <a:xfrm>
            <a:off x="655388" y="2996952"/>
            <a:ext cx="5976664" cy="369332"/>
          </a:xfrm>
          <a:prstGeom prst="rect">
            <a:avLst/>
          </a:prstGeom>
          <a:noFill/>
        </p:spPr>
        <p:txBody>
          <a:bodyPr wrap="square" rtlCol="0">
            <a:spAutoFit/>
          </a:bodyPr>
          <a:lstStyle/>
          <a:p>
            <a:r>
              <a:rPr lang="fr-FR" dirty="0"/>
              <a:t> </a:t>
            </a:r>
          </a:p>
        </p:txBody>
      </p:sp>
    </p:spTree>
    <p:extLst>
      <p:ext uri="{BB962C8B-B14F-4D97-AF65-F5344CB8AC3E}">
        <p14:creationId xmlns:p14="http://schemas.microsoft.com/office/powerpoint/2010/main" val="4163924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Contacts</a:t>
            </a:r>
          </a:p>
        </p:txBody>
      </p:sp>
      <p:sp>
        <p:nvSpPr>
          <p:cNvPr id="3" name="Espace réservé du contenu 2"/>
          <p:cNvSpPr>
            <a:spLocks noGrp="1"/>
          </p:cNvSpPr>
          <p:nvPr>
            <p:ph idx="1"/>
          </p:nvPr>
        </p:nvSpPr>
        <p:spPr>
          <a:xfrm>
            <a:off x="457200" y="1268761"/>
            <a:ext cx="7859216" cy="4032448"/>
          </a:xfrm>
        </p:spPr>
        <p:txBody>
          <a:bodyPr>
            <a:normAutofit/>
          </a:bodyPr>
          <a:lstStyle/>
          <a:p>
            <a:r>
              <a:rPr lang="fr-FR" sz="2000" dirty="0"/>
              <a:t>Pour les questions administratives, </a:t>
            </a:r>
            <a:r>
              <a:rPr lang="fr-FR" sz="2000" dirty="0" err="1"/>
              <a:t>Rosanielle</a:t>
            </a:r>
            <a:r>
              <a:rPr lang="fr-FR" sz="2000" dirty="0"/>
              <a:t> ELISAINT ou Carine COUYOTOPOULO , secrétariat Animation professionnelle au 02.38.53.77.66.</a:t>
            </a:r>
          </a:p>
          <a:p>
            <a:pPr marL="0" indent="0">
              <a:buNone/>
            </a:pPr>
            <a:endParaRPr lang="fr-FR" sz="2000" dirty="0"/>
          </a:p>
          <a:p>
            <a:r>
              <a:rPr lang="fr-FR" sz="2000" dirty="0"/>
              <a:t>Pour les questions de montage financier, Iola GELIN, responsable secteur animation au 06.37.23.15.69.</a:t>
            </a:r>
          </a:p>
          <a:p>
            <a:pPr marL="0" indent="0">
              <a:buNone/>
            </a:pPr>
            <a:endParaRPr lang="fr-FR" sz="2000" dirty="0"/>
          </a:p>
          <a:p>
            <a:pPr marL="0" indent="0" algn="ctr">
              <a:buNone/>
            </a:pPr>
            <a:r>
              <a:rPr lang="fr-FR" sz="2000" dirty="0"/>
              <a:t>Pour le retrait du dossier d’inscription, de la plaquette de présentation et du calendrier prévisionnel : </a:t>
            </a:r>
            <a:r>
              <a:rPr lang="fr-FR" sz="2000" dirty="0">
                <a:hlinkClick r:id="rId2"/>
              </a:rPr>
              <a:t>www.cemeacentre.org</a:t>
            </a:r>
            <a:r>
              <a:rPr lang="fr-FR" sz="2000" dirty="0"/>
              <a:t>;</a:t>
            </a:r>
          </a:p>
          <a:p>
            <a:pPr marL="0" indent="0">
              <a:buNone/>
            </a:pPr>
            <a:endParaRPr lang="fr-FR" sz="2400"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937" y="5661248"/>
            <a:ext cx="431006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5214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Présentation des CEMEA</a:t>
            </a:r>
          </a:p>
        </p:txBody>
      </p:sp>
      <p:sp>
        <p:nvSpPr>
          <p:cNvPr id="3" name="Espace réservé du contenu 2"/>
          <p:cNvSpPr>
            <a:spLocks noGrp="1"/>
          </p:cNvSpPr>
          <p:nvPr>
            <p:ph idx="1"/>
          </p:nvPr>
        </p:nvSpPr>
        <p:spPr/>
        <p:txBody>
          <a:bodyPr>
            <a:normAutofit/>
          </a:bodyPr>
          <a:lstStyle/>
          <a:p>
            <a:pPr marL="0" indent="0" algn="just">
              <a:buNone/>
            </a:pPr>
            <a:r>
              <a:rPr lang="fr-FR" b="1" dirty="0"/>
              <a:t>Mouvement pédagogique d’Education nouvelle</a:t>
            </a:r>
            <a:r>
              <a:rPr lang="fr-FR" dirty="0"/>
              <a:t>, les CEMEA ont choisi de contribuer par la formation des intervenants éducatifs et sociaux à une société plus égalitaire, plus juste et plus solidaire.</a:t>
            </a:r>
          </a:p>
          <a:p>
            <a:pPr marL="0" indent="0" algn="just">
              <a:buNone/>
            </a:pPr>
            <a:endParaRPr lang="fr-FR" dirty="0"/>
          </a:p>
          <a:p>
            <a:r>
              <a:rPr lang="fr-FR" dirty="0"/>
              <a:t>Une association loi 1901,</a:t>
            </a:r>
          </a:p>
          <a:p>
            <a:r>
              <a:rPr lang="fr-FR" dirty="0"/>
              <a:t>Un organisme de formation</a:t>
            </a:r>
          </a:p>
          <a:p>
            <a:r>
              <a:rPr lang="fr-FR" dirty="0"/>
              <a:t>Un réseau national.</a:t>
            </a:r>
          </a:p>
          <a:p>
            <a:pPr marL="0" indent="0">
              <a:buNone/>
            </a:pPr>
            <a:endParaRPr lang="fr-FR" dirty="0"/>
          </a:p>
          <a:p>
            <a:pPr marL="0" indent="0">
              <a:buNone/>
            </a:pPr>
            <a:r>
              <a:rPr lang="fr-FR" sz="1800" u="sng" dirty="0"/>
              <a:t>Les champs d’intervention </a:t>
            </a:r>
            <a:r>
              <a:rPr lang="fr-FR" sz="1800" dirty="0"/>
              <a:t>: l’animation volontaire et professionnelle, l’école, la culture, l’Europe et l’International, la santé mentale,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021288"/>
            <a:ext cx="3168354" cy="574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316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Notre conception de la formation</a:t>
            </a:r>
          </a:p>
        </p:txBody>
      </p:sp>
      <p:sp>
        <p:nvSpPr>
          <p:cNvPr id="3" name="Espace réservé du contenu 2"/>
          <p:cNvSpPr>
            <a:spLocks noGrp="1"/>
          </p:cNvSpPr>
          <p:nvPr>
            <p:ph idx="1"/>
          </p:nvPr>
        </p:nvSpPr>
        <p:spPr/>
        <p:txBody>
          <a:bodyPr/>
          <a:lstStyle/>
          <a:p>
            <a:r>
              <a:rPr lang="fr-FR" dirty="0"/>
              <a:t>La formation est permanente et contribue à la transformation des personnes.</a:t>
            </a:r>
          </a:p>
          <a:p>
            <a:r>
              <a:rPr lang="fr-FR" dirty="0"/>
              <a:t>La formation est un lieu de rencontre et de confrontation d’idées.</a:t>
            </a:r>
          </a:p>
          <a:p>
            <a:r>
              <a:rPr lang="fr-FR" dirty="0"/>
              <a:t>La formation est un lieu de développement culturel.</a:t>
            </a:r>
          </a:p>
          <a:p>
            <a:pPr marL="114300" indent="0">
              <a:buNone/>
            </a:pPr>
            <a:endParaRPr lang="fr-FR" dirty="0"/>
          </a:p>
          <a:p>
            <a:r>
              <a:rPr lang="fr-FR" sz="1800" dirty="0"/>
              <a:t>Prise en compte de l’individualité, l’apprenant au cœur des apprentissages, le groupe favorise les formes d’apprentissages coopératifs, la dimension formative de l’évaluation …</a:t>
            </a:r>
          </a:p>
        </p:txBody>
      </p:sp>
    </p:spTree>
    <p:extLst>
      <p:ext uri="{BB962C8B-B14F-4D97-AF65-F5344CB8AC3E}">
        <p14:creationId xmlns:p14="http://schemas.microsoft.com/office/powerpoint/2010/main" val="348300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formation </a:t>
            </a:r>
            <a:br>
              <a:rPr lang="fr-FR" dirty="0"/>
            </a:br>
            <a:r>
              <a:rPr lang="fr-FR" dirty="0"/>
              <a:t>BP JEPS Loisirs Tous Publics</a:t>
            </a:r>
          </a:p>
        </p:txBody>
      </p:sp>
      <p:sp>
        <p:nvSpPr>
          <p:cNvPr id="3" name="Espace réservé du contenu 2"/>
          <p:cNvSpPr>
            <a:spLocks noGrp="1"/>
          </p:cNvSpPr>
          <p:nvPr>
            <p:ph idx="1"/>
          </p:nvPr>
        </p:nvSpPr>
        <p:spPr/>
        <p:txBody>
          <a:bodyPr/>
          <a:lstStyle/>
          <a:p>
            <a:endParaRPr lang="fr-FR" dirty="0"/>
          </a:p>
          <a:p>
            <a:r>
              <a:rPr lang="fr-FR" dirty="0"/>
              <a:t>A quelle destination ? Quel métier ?</a:t>
            </a:r>
          </a:p>
          <a:p>
            <a:pPr marL="114300" indent="0">
              <a:buNone/>
            </a:pPr>
            <a:endParaRPr lang="fr-FR" sz="1800" dirty="0"/>
          </a:p>
          <a:p>
            <a:pPr marL="114300" indent="0">
              <a:buNone/>
            </a:pPr>
            <a:r>
              <a:rPr lang="fr-FR" sz="1800" dirty="0"/>
              <a:t>Le BPJEPS, délivré par la Direction Régionale de la Jeunesse et Sport et de la Cohésion Sociale, est une formation professionnelle d’animation de niveau IV.</a:t>
            </a:r>
          </a:p>
          <a:p>
            <a:pPr marL="114300" indent="0">
              <a:buNone/>
            </a:pPr>
            <a:endParaRPr lang="fr-FR" sz="1800" dirty="0"/>
          </a:p>
          <a:p>
            <a:pPr marL="114300" indent="0">
              <a:buNone/>
            </a:pPr>
            <a:r>
              <a:rPr lang="fr-FR" sz="1800" dirty="0"/>
              <a:t>L’intervention de l’animateur professionnel s’inscrit dans un processus global d’animation d’un groupe de personnes et dans le cadre d’un projet institutionnel à objet sanitaire, social, éducatif…</a:t>
            </a:r>
          </a:p>
          <a:p>
            <a:pPr marL="114300" indent="0">
              <a:buNone/>
            </a:pPr>
            <a:endParaRPr lang="fr-FR" dirty="0"/>
          </a:p>
        </p:txBody>
      </p:sp>
    </p:spTree>
    <p:extLst>
      <p:ext uri="{BB962C8B-B14F-4D97-AF65-F5344CB8AC3E}">
        <p14:creationId xmlns:p14="http://schemas.microsoft.com/office/powerpoint/2010/main" val="1388093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Une formation en alternance</a:t>
            </a:r>
          </a:p>
        </p:txBody>
      </p:sp>
      <p:sp>
        <p:nvSpPr>
          <p:cNvPr id="3" name="Espace réservé du contenu 2"/>
          <p:cNvSpPr>
            <a:spLocks noGrp="1"/>
          </p:cNvSpPr>
          <p:nvPr>
            <p:ph idx="1"/>
          </p:nvPr>
        </p:nvSpPr>
        <p:spPr/>
        <p:txBody>
          <a:bodyPr>
            <a:normAutofit fontScale="92500" lnSpcReduction="10000"/>
          </a:bodyPr>
          <a:lstStyle/>
          <a:p>
            <a:pPr algn="just"/>
            <a:r>
              <a:rPr lang="fr-FR" dirty="0">
                <a:latin typeface="Calibri" pitchFamily="34" charset="0"/>
              </a:rPr>
              <a:t>Pour les stagiaires en formation initiale, le temps de formation en centre est de</a:t>
            </a:r>
            <a:r>
              <a:rPr lang="fr-FR" b="1" dirty="0">
                <a:latin typeface="Calibri" pitchFamily="34" charset="0"/>
              </a:rPr>
              <a:t> 665h </a:t>
            </a:r>
            <a:r>
              <a:rPr lang="fr-FR" dirty="0">
                <a:latin typeface="Calibri" pitchFamily="34" charset="0"/>
              </a:rPr>
              <a:t>pour les BPJEPS « Loisirs Tous Publics » et </a:t>
            </a:r>
            <a:r>
              <a:rPr lang="fr-FR" b="1" dirty="0">
                <a:latin typeface="Calibri" pitchFamily="34" charset="0"/>
              </a:rPr>
              <a:t>800h</a:t>
            </a:r>
            <a:r>
              <a:rPr lang="fr-FR" dirty="0">
                <a:latin typeface="Calibri" pitchFamily="34" charset="0"/>
              </a:rPr>
              <a:t> en structure.</a:t>
            </a:r>
          </a:p>
          <a:p>
            <a:pPr algn="just"/>
            <a:endParaRPr lang="fr-FR" dirty="0">
              <a:latin typeface="Calibri" pitchFamily="34" charset="0"/>
            </a:endParaRPr>
          </a:p>
          <a:p>
            <a:pPr algn="just"/>
            <a:r>
              <a:rPr lang="fr-FR" dirty="0">
                <a:latin typeface="Calibri" pitchFamily="34" charset="0"/>
              </a:rPr>
              <a:t>Le temps et la durée de la formation sont organisés selon des modalités qui permettent le respect du code du travail et de la formation professionnelle, et facilitent des situations d’alternance.</a:t>
            </a:r>
          </a:p>
          <a:p>
            <a:pPr algn="just"/>
            <a:endParaRPr lang="fr-FR" dirty="0">
              <a:latin typeface="Calibri" pitchFamily="34" charset="0"/>
            </a:endParaRPr>
          </a:p>
          <a:p>
            <a:pPr algn="just"/>
            <a:r>
              <a:rPr lang="fr-FR" b="1" dirty="0">
                <a:latin typeface="Calibri" pitchFamily="34" charset="0"/>
              </a:rPr>
              <a:t>Des situations d’apprentissage, dites d’alternance</a:t>
            </a:r>
            <a:r>
              <a:rPr lang="fr-FR" dirty="0">
                <a:latin typeface="Calibri" pitchFamily="34" charset="0"/>
              </a:rPr>
              <a:t>, recouvrant des phases d’animation, d’accompagnement ou d’encadrement d’une activité, déterminées dans le processus pédagogique, sont mises en œuvre par l’organisme habilité, sous la responsabilité d’un tuteur.</a:t>
            </a:r>
          </a:p>
          <a:p>
            <a:pPr algn="just"/>
            <a:endParaRPr lang="fr-FR" dirty="0">
              <a:latin typeface="Calibri" pitchFamily="34" charset="0"/>
            </a:endParaRPr>
          </a:p>
          <a:p>
            <a:pPr algn="just"/>
            <a:r>
              <a:rPr lang="fr-FR" dirty="0">
                <a:latin typeface="Calibri" pitchFamily="34" charset="0"/>
              </a:rPr>
              <a:t>Une convention tripartite est signée entre l’organisme, le candidat et la structure d’alternance.</a:t>
            </a:r>
          </a:p>
          <a:p>
            <a:endParaRPr lang="fr-FR" dirty="0"/>
          </a:p>
        </p:txBody>
      </p:sp>
    </p:spTree>
    <p:extLst>
      <p:ext uri="{BB962C8B-B14F-4D97-AF65-F5344CB8AC3E}">
        <p14:creationId xmlns:p14="http://schemas.microsoft.com/office/powerpoint/2010/main" val="1044726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8B53BF-D62D-4113-A70E-5BB36EE9AC6E}"/>
              </a:ext>
            </a:extLst>
          </p:cNvPr>
          <p:cNvSpPr>
            <a:spLocks noGrp="1"/>
          </p:cNvSpPr>
          <p:nvPr>
            <p:ph type="title"/>
          </p:nvPr>
        </p:nvSpPr>
        <p:spPr/>
        <p:txBody>
          <a:bodyPr/>
          <a:lstStyle/>
          <a:p>
            <a:r>
              <a:rPr lang="fr-FR" sz="4400" dirty="0"/>
              <a:t>LES UNITES DE COMPETENCES</a:t>
            </a:r>
          </a:p>
        </p:txBody>
      </p:sp>
      <p:sp>
        <p:nvSpPr>
          <p:cNvPr id="3" name="Espace réservé du contenu 2">
            <a:extLst>
              <a:ext uri="{FF2B5EF4-FFF2-40B4-BE49-F238E27FC236}">
                <a16:creationId xmlns:a16="http://schemas.microsoft.com/office/drawing/2014/main" id="{9B95C590-7A71-4B53-9C01-46F827DD2DC6}"/>
              </a:ext>
            </a:extLst>
          </p:cNvPr>
          <p:cNvSpPr>
            <a:spLocks noGrp="1"/>
          </p:cNvSpPr>
          <p:nvPr>
            <p:ph idx="1"/>
          </p:nvPr>
        </p:nvSpPr>
        <p:spPr/>
        <p:txBody>
          <a:bodyPr>
            <a:normAutofit fontScale="55000" lnSpcReduction="20000"/>
          </a:bodyPr>
          <a:lstStyle/>
          <a:p>
            <a:r>
              <a:rPr lang="fr-FR" sz="2900" dirty="0"/>
              <a:t>Brevet Professionnel Jeunesse et Education Populaire et Sport (BPJEPS)</a:t>
            </a:r>
          </a:p>
          <a:p>
            <a:r>
              <a:rPr lang="fr-FR" sz="2900" dirty="0"/>
              <a:t>Spécialité « Animateur »</a:t>
            </a:r>
          </a:p>
          <a:p>
            <a:r>
              <a:rPr lang="fr-FR" sz="2900" dirty="0"/>
              <a:t>Mention « Loisirs tous publics »</a:t>
            </a:r>
          </a:p>
          <a:p>
            <a:r>
              <a:rPr lang="fr-FR" sz="2900" dirty="0"/>
              <a:t>En 4 unités de compétences :</a:t>
            </a:r>
          </a:p>
          <a:p>
            <a:pPr marL="114300" indent="0">
              <a:buNone/>
            </a:pPr>
            <a:endParaRPr lang="fr-FR" dirty="0"/>
          </a:p>
          <a:p>
            <a:pPr marL="114300" indent="0">
              <a:buNone/>
            </a:pPr>
            <a:r>
              <a:rPr lang="fr-FR" dirty="0"/>
              <a:t>Deux UC transversales quelle que soit la mention :</a:t>
            </a:r>
          </a:p>
          <a:p>
            <a:pPr marL="114300" indent="0">
              <a:buNone/>
            </a:pPr>
            <a:endParaRPr lang="fr-FR" sz="2600" dirty="0"/>
          </a:p>
          <a:p>
            <a:pPr marL="114300" indent="0">
              <a:buNone/>
            </a:pPr>
            <a:r>
              <a:rPr lang="fr-FR" sz="2600" b="1" dirty="0"/>
              <a:t>UC1 : Encadrer tout public dans tout lieu et toute structure.</a:t>
            </a:r>
          </a:p>
          <a:p>
            <a:pPr marL="114300" indent="0">
              <a:buNone/>
            </a:pPr>
            <a:endParaRPr lang="fr-FR" sz="2600" dirty="0"/>
          </a:p>
          <a:p>
            <a:pPr marL="114300" indent="0">
              <a:buNone/>
            </a:pPr>
            <a:endParaRPr lang="fr-FR" sz="2600" dirty="0"/>
          </a:p>
          <a:p>
            <a:pPr marL="114300" indent="0">
              <a:buNone/>
            </a:pPr>
            <a:r>
              <a:rPr lang="fr-FR" sz="2600" b="1" dirty="0"/>
              <a:t>UC2 : Mettre en œuvre un projet d’animation s’inscrivant dans le projet de la structure.</a:t>
            </a:r>
          </a:p>
          <a:p>
            <a:pPr marL="114300" indent="0">
              <a:buNone/>
            </a:pPr>
            <a:endParaRPr lang="fr-FR" sz="1500" b="1" dirty="0"/>
          </a:p>
          <a:p>
            <a:pPr marL="114300" indent="0">
              <a:buNone/>
            </a:pPr>
            <a:endParaRPr lang="fr-FR" dirty="0"/>
          </a:p>
          <a:p>
            <a:pPr marL="114300" indent="0">
              <a:buNone/>
            </a:pPr>
            <a:r>
              <a:rPr lang="fr-FR" dirty="0"/>
              <a:t>Deux UC spécifiques à la formation BPJEPS Loisirs Tous Publics :</a:t>
            </a:r>
          </a:p>
          <a:p>
            <a:pPr marL="114300" indent="0">
              <a:buNone/>
            </a:pPr>
            <a:endParaRPr lang="fr-FR" dirty="0"/>
          </a:p>
          <a:p>
            <a:pPr marL="114300" indent="0">
              <a:buNone/>
            </a:pPr>
            <a:r>
              <a:rPr lang="fr-FR" sz="2600" b="1" dirty="0"/>
              <a:t>UC3 : Conduire une action d’animation dans le champ du « loisirs tous publics » et de direction d’accueil collectif de mineurs (</a:t>
            </a:r>
            <a:r>
              <a:rPr lang="fr-FR" sz="2600" b="1" dirty="0" err="1"/>
              <a:t>acm</a:t>
            </a:r>
            <a:r>
              <a:rPr lang="fr-FR" sz="2600" b="1" dirty="0"/>
              <a:t>). </a:t>
            </a:r>
            <a:r>
              <a:rPr lang="fr-FR" sz="2600" dirty="0">
                <a:solidFill>
                  <a:srgbClr val="C00000"/>
                </a:solidFill>
              </a:rPr>
              <a:t>=&gt; direction d’un accueil de loisirs avec l’ensemble des fonctions de direction.</a:t>
            </a:r>
          </a:p>
          <a:p>
            <a:pPr marL="114300" indent="0">
              <a:buNone/>
            </a:pPr>
            <a:endParaRPr lang="fr-FR" sz="2500" dirty="0"/>
          </a:p>
          <a:p>
            <a:pPr marL="114300" indent="0">
              <a:buNone/>
            </a:pPr>
            <a:r>
              <a:rPr lang="fr-FR" sz="2500" b="1" dirty="0"/>
              <a:t>UC 4 : Mobiliser les démarches d’éducation populaire pour mettre en œuvre des activités d’animation dans le champ du « loisirs tous publics ».</a:t>
            </a:r>
          </a:p>
        </p:txBody>
      </p:sp>
    </p:spTree>
    <p:extLst>
      <p:ext uri="{BB962C8B-B14F-4D97-AF65-F5344CB8AC3E}">
        <p14:creationId xmlns:p14="http://schemas.microsoft.com/office/powerpoint/2010/main" val="3810112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Ruban pédagogique de la formation BPJEPS Loisirs Tous Publics</a:t>
            </a:r>
          </a:p>
        </p:txBody>
      </p:sp>
      <p:sp>
        <p:nvSpPr>
          <p:cNvPr id="3" name="Espace réservé du contenu 2"/>
          <p:cNvSpPr>
            <a:spLocks noGrp="1"/>
          </p:cNvSpPr>
          <p:nvPr>
            <p:ph idx="1"/>
          </p:nvPr>
        </p:nvSpPr>
        <p:spPr/>
        <p:txBody>
          <a:bodyPr/>
          <a:lstStyle/>
          <a:p>
            <a:r>
              <a:rPr lang="fr-FR" dirty="0"/>
              <a:t>Construite en 4 Unités de Compétences validés lors de 3 situations certificatives.</a:t>
            </a:r>
          </a:p>
          <a:p>
            <a:endParaRPr lang="fr-FR" dirty="0"/>
          </a:p>
        </p:txBody>
      </p:sp>
      <p:sp>
        <p:nvSpPr>
          <p:cNvPr id="5" name="Control 1"/>
          <p:cNvSpPr>
            <a:spLocks noChangeArrowheads="1" noChangeShapeType="1"/>
          </p:cNvSpPr>
          <p:nvPr/>
        </p:nvSpPr>
        <p:spPr bwMode="auto">
          <a:xfrm>
            <a:off x="-528638" y="3849688"/>
            <a:ext cx="4824413" cy="28495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E6CC"/>
                  </a:outerShdw>
                </a:effectLst>
              </a14:hiddenEffects>
            </a:ext>
          </a:extLst>
        </p:spPr>
        <p:txBody>
          <a:bodyPr vert="horz" wrap="square" lIns="0" tIns="0" rIns="0" bIns="0" numCol="1" anchor="t" anchorCtr="0" compatLnSpc="1">
            <a:prstTxWarp prst="textNoShape">
              <a:avLst/>
            </a:prstTxWarp>
          </a:bodyPr>
          <a:lstStyle/>
          <a:p>
            <a:endParaRPr lang="fr-FR"/>
          </a:p>
        </p:txBody>
      </p:sp>
      <p:sp>
        <p:nvSpPr>
          <p:cNvPr id="7" name="Control 1"/>
          <p:cNvSpPr>
            <a:spLocks noChangeArrowheads="1" noChangeShapeType="1"/>
          </p:cNvSpPr>
          <p:nvPr/>
        </p:nvSpPr>
        <p:spPr bwMode="auto">
          <a:xfrm>
            <a:off x="2143125" y="4719638"/>
            <a:ext cx="4824413" cy="2332037"/>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E6CC"/>
                  </a:outerShdw>
                </a:effectLst>
              </a14:hiddenEffects>
            </a:ext>
          </a:extLst>
        </p:spPr>
        <p:txBody>
          <a:bodyPr vert="horz" wrap="square" lIns="0" tIns="0" rIns="0" bIns="0" numCol="1" anchor="t" anchorCtr="0" compatLnSpc="1">
            <a:prstTxWarp prst="textNoShape">
              <a:avLst/>
            </a:prstTxWarp>
          </a:bodyPr>
          <a:lstStyle/>
          <a:p>
            <a:endParaRPr lang="fr-FR"/>
          </a:p>
        </p:txBody>
      </p:sp>
      <p:pic>
        <p:nvPicPr>
          <p:cNvPr id="4" name="Image 3">
            <a:extLst>
              <a:ext uri="{FF2B5EF4-FFF2-40B4-BE49-F238E27FC236}">
                <a16:creationId xmlns:a16="http://schemas.microsoft.com/office/drawing/2014/main" id="{563B646E-820A-42D3-B783-D6AE2BBAC29A}"/>
              </a:ext>
            </a:extLst>
          </p:cNvPr>
          <p:cNvPicPr>
            <a:picLocks noChangeAspect="1"/>
          </p:cNvPicPr>
          <p:nvPr/>
        </p:nvPicPr>
        <p:blipFill>
          <a:blip r:embed="rId2"/>
          <a:stretch>
            <a:fillRect/>
          </a:stretch>
        </p:blipFill>
        <p:spPr>
          <a:xfrm>
            <a:off x="457200" y="1857769"/>
            <a:ext cx="7620000" cy="4739583"/>
          </a:xfrm>
          <a:prstGeom prst="rect">
            <a:avLst/>
          </a:prstGeom>
        </p:spPr>
      </p:pic>
    </p:spTree>
    <p:extLst>
      <p:ext uri="{BB962C8B-B14F-4D97-AF65-F5344CB8AC3E}">
        <p14:creationId xmlns:p14="http://schemas.microsoft.com/office/powerpoint/2010/main" val="2250338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exigences préalables à l’entrée en formation BP JEPS LTP</a:t>
            </a:r>
          </a:p>
        </p:txBody>
      </p:sp>
      <p:sp>
        <p:nvSpPr>
          <p:cNvPr id="3" name="Espace réservé du contenu 2"/>
          <p:cNvSpPr>
            <a:spLocks noGrp="1"/>
          </p:cNvSpPr>
          <p:nvPr>
            <p:ph idx="1"/>
          </p:nvPr>
        </p:nvSpPr>
        <p:spPr/>
        <p:txBody>
          <a:bodyPr>
            <a:normAutofit fontScale="70000" lnSpcReduction="20000"/>
          </a:bodyPr>
          <a:lstStyle/>
          <a:p>
            <a:r>
              <a:rPr lang="fr-FR" dirty="0">
                <a:latin typeface="Calibri" pitchFamily="34" charset="0"/>
              </a:rPr>
              <a:t>L’accès à une formation BPJEPS suppose pour les candidats de </a:t>
            </a:r>
            <a:r>
              <a:rPr lang="fr-FR" b="1" dirty="0">
                <a:latin typeface="Calibri" pitchFamily="34" charset="0"/>
              </a:rPr>
              <a:t>satisfaire à des exigences préalables.</a:t>
            </a:r>
          </a:p>
          <a:p>
            <a:pPr marL="114300" indent="0">
              <a:buNone/>
            </a:pPr>
            <a:r>
              <a:rPr lang="fr-FR" dirty="0">
                <a:latin typeface="Calibri" pitchFamily="34" charset="0"/>
              </a:rPr>
              <a:t>Tels que définis par les textes réglementaires (</a:t>
            </a:r>
            <a:r>
              <a:rPr lang="fr-FR" dirty="0" err="1">
                <a:latin typeface="Calibri" pitchFamily="34" charset="0"/>
              </a:rPr>
              <a:t>pré-requis</a:t>
            </a:r>
            <a:r>
              <a:rPr lang="fr-FR" dirty="0">
                <a:latin typeface="Calibri" pitchFamily="34" charset="0"/>
              </a:rPr>
              <a:t>), soit : </a:t>
            </a:r>
          </a:p>
          <a:p>
            <a:pPr marL="114300" indent="0">
              <a:buNone/>
            </a:pPr>
            <a:r>
              <a:rPr lang="fr-FR" dirty="0">
                <a:latin typeface="Calibri" pitchFamily="34" charset="0"/>
              </a:rPr>
              <a:t>1.	</a:t>
            </a:r>
            <a:r>
              <a:rPr lang="fr-FR" b="1" dirty="0">
                <a:solidFill>
                  <a:srgbClr val="C00000"/>
                </a:solidFill>
                <a:latin typeface="Calibri" pitchFamily="34" charset="0"/>
              </a:rPr>
              <a:t>être titulaire de l’une des attestations de formation relative au secourisme suivante </a:t>
            </a:r>
            <a:r>
              <a:rPr lang="fr-FR" dirty="0">
                <a:latin typeface="Calibri" pitchFamily="34" charset="0"/>
              </a:rPr>
              <a:t>:</a:t>
            </a:r>
          </a:p>
          <a:p>
            <a:pPr marL="114300" indent="0">
              <a:buNone/>
            </a:pPr>
            <a:r>
              <a:rPr lang="fr-FR" dirty="0">
                <a:latin typeface="Calibri" pitchFamily="34" charset="0"/>
              </a:rPr>
              <a:t>•	« prévention et secours civiques de niveau 1 » (PSC1) ou « attestation de formation aux premiers secours » (AFPS) ;</a:t>
            </a:r>
          </a:p>
          <a:p>
            <a:pPr marL="114300" indent="0">
              <a:buNone/>
            </a:pPr>
            <a:r>
              <a:rPr lang="fr-FR" dirty="0">
                <a:latin typeface="Calibri" pitchFamily="34" charset="0"/>
              </a:rPr>
              <a:t>•	« premiers secours en équipe de niveau 1 » (PSE 1) en cours de validité ;</a:t>
            </a:r>
          </a:p>
          <a:p>
            <a:pPr marL="114300" indent="0">
              <a:buNone/>
            </a:pPr>
            <a:r>
              <a:rPr lang="fr-FR" dirty="0">
                <a:latin typeface="Calibri" pitchFamily="34" charset="0"/>
              </a:rPr>
              <a:t>•	« premiers secours en équipe de niveau 2 » (PSE 2) en cours de validité ;</a:t>
            </a:r>
          </a:p>
          <a:p>
            <a:pPr marL="114300" indent="0">
              <a:buNone/>
            </a:pPr>
            <a:r>
              <a:rPr lang="fr-FR" dirty="0">
                <a:latin typeface="Calibri" pitchFamily="34" charset="0"/>
              </a:rPr>
              <a:t>•	« attestation de formation aux gestes et soins d’urgence » (AFGSU) de niveau 1 ou de niveau 2 en cours de validité ;</a:t>
            </a:r>
          </a:p>
          <a:p>
            <a:pPr marL="114300" indent="0">
              <a:buNone/>
            </a:pPr>
            <a:r>
              <a:rPr lang="fr-FR" dirty="0">
                <a:latin typeface="Calibri" pitchFamily="34" charset="0"/>
              </a:rPr>
              <a:t>•	« certificat de sauveteur secouriste du travail (STT) » en cours de validité.</a:t>
            </a:r>
          </a:p>
          <a:p>
            <a:endParaRPr lang="fr-FR" dirty="0">
              <a:latin typeface="Calibri" pitchFamily="34" charset="0"/>
            </a:endParaRPr>
          </a:p>
          <a:p>
            <a:r>
              <a:rPr lang="fr-FR" dirty="0">
                <a:latin typeface="Calibri" pitchFamily="34" charset="0"/>
              </a:rPr>
              <a:t>2.	</a:t>
            </a:r>
            <a:r>
              <a:rPr lang="fr-FR" dirty="0">
                <a:solidFill>
                  <a:srgbClr val="C00000"/>
                </a:solidFill>
                <a:latin typeface="Calibri" pitchFamily="34" charset="0"/>
              </a:rPr>
              <a:t>être capable de justifier d'une expérience d'animateur professionnelle ou non professionnelle </a:t>
            </a:r>
            <a:r>
              <a:rPr lang="fr-FR" b="1" dirty="0">
                <a:solidFill>
                  <a:srgbClr val="C00000"/>
                </a:solidFill>
                <a:latin typeface="Calibri" pitchFamily="34" charset="0"/>
              </a:rPr>
              <a:t>auprès d’un groupe d'une durée minimale de 200 heures</a:t>
            </a:r>
            <a:r>
              <a:rPr lang="fr-FR" dirty="0">
                <a:solidFill>
                  <a:srgbClr val="C00000"/>
                </a:solidFill>
                <a:latin typeface="Calibri" pitchFamily="34" charset="0"/>
              </a:rPr>
              <a:t> </a:t>
            </a:r>
            <a:r>
              <a:rPr lang="fr-FR" dirty="0">
                <a:latin typeface="Calibri" pitchFamily="34" charset="0"/>
              </a:rPr>
              <a:t>au moyen d’une attestation délivrée par la ou les structures d’accueil.</a:t>
            </a:r>
          </a:p>
          <a:p>
            <a:r>
              <a:rPr lang="fr-FR" dirty="0">
                <a:latin typeface="Calibri" pitchFamily="34" charset="0"/>
              </a:rPr>
              <a:t>Les exigences préalables sont mises en place par les organismes de formation. L’attestation est délivrée par un expert désigné par le Directeur Régional de la Jeunesse, des Sports et de la Cohésion Sociale.</a:t>
            </a:r>
          </a:p>
          <a:p>
            <a:r>
              <a:rPr lang="fr-FR" dirty="0">
                <a:latin typeface="Calibri" pitchFamily="34" charset="0"/>
              </a:rPr>
              <a:t>L’attestation de réussite aux exigences préalables à l’entrée en formation est nécessaire pour se présenter aux épreuves de sélection de l’organisme de formation.</a:t>
            </a:r>
          </a:p>
          <a:p>
            <a:endParaRPr lang="fr-FR" dirty="0"/>
          </a:p>
        </p:txBody>
      </p:sp>
    </p:spTree>
    <p:extLst>
      <p:ext uri="{BB962C8B-B14F-4D97-AF65-F5344CB8AC3E}">
        <p14:creationId xmlns:p14="http://schemas.microsoft.com/office/powerpoint/2010/main" val="2474834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sélections d’entrée</a:t>
            </a:r>
          </a:p>
        </p:txBody>
      </p:sp>
      <p:sp>
        <p:nvSpPr>
          <p:cNvPr id="3" name="Espace réservé du contenu 2"/>
          <p:cNvSpPr>
            <a:spLocks noGrp="1"/>
          </p:cNvSpPr>
          <p:nvPr>
            <p:ph idx="1"/>
          </p:nvPr>
        </p:nvSpPr>
        <p:spPr>
          <a:xfrm>
            <a:off x="457200" y="1340768"/>
            <a:ext cx="7620000" cy="4464496"/>
          </a:xfrm>
        </p:spPr>
        <p:txBody>
          <a:bodyPr>
            <a:normAutofit fontScale="47500" lnSpcReduction="20000"/>
          </a:bodyPr>
          <a:lstStyle/>
          <a:p>
            <a:pPr marL="114300" indent="0">
              <a:buNone/>
            </a:pPr>
            <a:r>
              <a:rPr lang="fr-FR" sz="2300" i="1" dirty="0">
                <a:latin typeface="Calibri" pitchFamily="34" charset="0"/>
              </a:rPr>
              <a:t>La sélection des candidats est assurée par l’organisme de formation selon ses propres options, modalités et critères.</a:t>
            </a:r>
          </a:p>
          <a:p>
            <a:pPr marL="114300" indent="0">
              <a:buNone/>
            </a:pPr>
            <a:endParaRPr lang="fr-FR" sz="2400" dirty="0">
              <a:latin typeface="Calibri" pitchFamily="34" charset="0"/>
            </a:endParaRPr>
          </a:p>
          <a:p>
            <a:pPr marL="114300" indent="0">
              <a:buNone/>
            </a:pPr>
            <a:r>
              <a:rPr lang="fr-FR" sz="2400" dirty="0">
                <a:latin typeface="Calibri" pitchFamily="34" charset="0"/>
              </a:rPr>
              <a:t>Les sélections ont pour but de s'assurer que le candidat a la possibilité :</a:t>
            </a:r>
          </a:p>
          <a:p>
            <a:pPr marL="114300" indent="0">
              <a:buNone/>
            </a:pPr>
            <a:r>
              <a:rPr lang="fr-FR" sz="2400" dirty="0">
                <a:latin typeface="Calibri" pitchFamily="34" charset="0"/>
              </a:rPr>
              <a:t>•  de </a:t>
            </a:r>
            <a:r>
              <a:rPr lang="fr-FR" sz="2400" dirty="0">
                <a:solidFill>
                  <a:srgbClr val="C00000"/>
                </a:solidFill>
                <a:latin typeface="Calibri" pitchFamily="34" charset="0"/>
              </a:rPr>
              <a:t>s'engager sur une formation longue</a:t>
            </a:r>
            <a:r>
              <a:rPr lang="fr-FR" sz="2400" dirty="0">
                <a:latin typeface="Calibri" pitchFamily="34" charset="0"/>
              </a:rPr>
              <a:t>, basée sur le principe de l'alternance demandant de s'impliquer dans un travail personnel conséquent et exigeant de fournir des travaux écrits.</a:t>
            </a:r>
          </a:p>
          <a:p>
            <a:pPr marL="114300" indent="0">
              <a:buNone/>
            </a:pPr>
            <a:r>
              <a:rPr lang="fr-FR" sz="2400" dirty="0">
                <a:latin typeface="Calibri" pitchFamily="34" charset="0"/>
              </a:rPr>
              <a:t>•  possède une certaine </a:t>
            </a:r>
            <a:r>
              <a:rPr lang="fr-FR" sz="2400" dirty="0">
                <a:solidFill>
                  <a:srgbClr val="C00000"/>
                </a:solidFill>
                <a:latin typeface="Calibri" pitchFamily="34" charset="0"/>
              </a:rPr>
              <a:t>connaissance de la réalité du métier</a:t>
            </a:r>
          </a:p>
          <a:p>
            <a:pPr marL="114300" indent="0">
              <a:buNone/>
            </a:pPr>
            <a:r>
              <a:rPr lang="fr-FR" sz="2400" dirty="0">
                <a:latin typeface="Calibri" pitchFamily="34" charset="0"/>
              </a:rPr>
              <a:t>•  a une </a:t>
            </a:r>
            <a:r>
              <a:rPr lang="fr-FR" sz="2400" dirty="0">
                <a:solidFill>
                  <a:srgbClr val="C00000"/>
                </a:solidFill>
                <a:latin typeface="Calibri" pitchFamily="34" charset="0"/>
              </a:rPr>
              <a:t>connaissance de la formation BPJEPS Loisirs tous publics</a:t>
            </a:r>
            <a:r>
              <a:rPr lang="fr-FR" sz="2400" dirty="0">
                <a:latin typeface="Calibri" pitchFamily="34" charset="0"/>
              </a:rPr>
              <a:t>. Pour entrer en formation, le candidat devra :</a:t>
            </a:r>
          </a:p>
          <a:p>
            <a:pPr marL="114300" indent="0">
              <a:buNone/>
            </a:pPr>
            <a:r>
              <a:rPr lang="fr-FR" sz="2400" dirty="0">
                <a:latin typeface="Calibri" pitchFamily="34" charset="0"/>
              </a:rPr>
              <a:t>   -  Fournir l'attestation de réussite aux exigences préalables délivrées par la DRJSCS</a:t>
            </a:r>
          </a:p>
          <a:p>
            <a:pPr marL="114300" indent="0">
              <a:buNone/>
            </a:pPr>
            <a:r>
              <a:rPr lang="fr-FR" sz="2400" dirty="0">
                <a:latin typeface="Calibri" pitchFamily="34" charset="0"/>
              </a:rPr>
              <a:t>   -  Répondre aux critères de sélection des CEMEA.</a:t>
            </a:r>
          </a:p>
          <a:p>
            <a:pPr marL="114300" indent="0">
              <a:buNone/>
            </a:pPr>
            <a:endParaRPr lang="fr-FR" sz="2400" b="1" u="sng" dirty="0">
              <a:latin typeface="Calibri" pitchFamily="34" charset="0"/>
            </a:endParaRPr>
          </a:p>
          <a:p>
            <a:pPr marL="114300" indent="0">
              <a:buNone/>
            </a:pPr>
            <a:r>
              <a:rPr lang="fr-FR" sz="2400" b="1" u="sng" dirty="0">
                <a:latin typeface="Calibri" pitchFamily="34" charset="0"/>
              </a:rPr>
              <a:t>Déroulement de l’épreuve :</a:t>
            </a:r>
          </a:p>
          <a:p>
            <a:pPr marL="114300" indent="0">
              <a:buNone/>
            </a:pPr>
            <a:r>
              <a:rPr lang="fr-FR" sz="2400" dirty="0">
                <a:latin typeface="Calibri" pitchFamily="34" charset="0"/>
              </a:rPr>
              <a:t>L’épreuve se déroule en trois étapes :</a:t>
            </a:r>
          </a:p>
          <a:p>
            <a:pPr marL="114300" indent="0">
              <a:buNone/>
            </a:pPr>
            <a:r>
              <a:rPr lang="fr-FR" sz="2400" dirty="0">
                <a:latin typeface="Calibri" pitchFamily="34" charset="0"/>
              </a:rPr>
              <a:t>1.Les candidats prépareront un écrit de 3 pages maximum dactylographiées sur un sujet d’actualité. Ce sujet leur parviendra par courrier/mail deux semaines avant l’entretien.  L’écrit devra être déposé par le candidat aux CEMEA 1 semaine avant l’entretien. </a:t>
            </a:r>
          </a:p>
          <a:p>
            <a:pPr marL="114300" indent="0">
              <a:buNone/>
            </a:pPr>
            <a:r>
              <a:rPr lang="fr-FR" sz="2400" dirty="0">
                <a:latin typeface="Calibri" pitchFamily="34" charset="0"/>
              </a:rPr>
              <a:t>A travers cet écrit, le candidat devra être capable de :</a:t>
            </a:r>
          </a:p>
          <a:p>
            <a:pPr marL="114300" indent="0">
              <a:buNone/>
            </a:pPr>
            <a:r>
              <a:rPr lang="fr-FR" sz="2400" dirty="0">
                <a:latin typeface="Calibri" pitchFamily="34" charset="0"/>
              </a:rPr>
              <a:t>•	S'exprimer correctement au niveau de l'orthographe, de la grammaire, de la syntaxe.</a:t>
            </a:r>
          </a:p>
          <a:p>
            <a:pPr marL="114300" indent="0">
              <a:buNone/>
            </a:pPr>
            <a:r>
              <a:rPr lang="fr-FR" sz="2400" dirty="0">
                <a:latin typeface="Calibri" pitchFamily="34" charset="0"/>
              </a:rPr>
              <a:t>•	Présenter ses connaissances sur le sujet qu'il aura choisi.</a:t>
            </a:r>
          </a:p>
          <a:p>
            <a:pPr marL="114300" indent="0">
              <a:buNone/>
            </a:pPr>
            <a:r>
              <a:rPr lang="fr-FR" sz="2400" dirty="0">
                <a:latin typeface="Calibri" pitchFamily="34" charset="0"/>
              </a:rPr>
              <a:t>•	Présenter un avis argumenté sur le sujet.</a:t>
            </a:r>
          </a:p>
          <a:p>
            <a:pPr marL="114300" indent="0">
              <a:buNone/>
            </a:pPr>
            <a:r>
              <a:rPr lang="fr-FR" sz="2400" dirty="0">
                <a:latin typeface="Calibri" pitchFamily="34" charset="0"/>
              </a:rPr>
              <a:t>•	Se situer en tant que futur animateur professionnel.</a:t>
            </a:r>
          </a:p>
          <a:p>
            <a:pPr marL="114300" indent="0">
              <a:buNone/>
            </a:pPr>
            <a:endParaRPr lang="fr-FR" sz="2400" dirty="0">
              <a:latin typeface="Calibri" pitchFamily="34" charset="0"/>
            </a:endParaRPr>
          </a:p>
          <a:p>
            <a:pPr marL="114300" indent="0">
              <a:buNone/>
            </a:pPr>
            <a:endParaRPr lang="fr-FR" sz="2400" dirty="0">
              <a:latin typeface="Calibri" pitchFamily="34" charset="0"/>
            </a:endParaRPr>
          </a:p>
          <a:p>
            <a:pPr marL="571500" indent="-457200">
              <a:buAutoNum type="arabicPeriod" startAt="2"/>
            </a:pPr>
            <a:r>
              <a:rPr lang="fr-FR" sz="2400" dirty="0">
                <a:latin typeface="Calibri" pitchFamily="34" charset="0"/>
              </a:rPr>
              <a:t>Les candidats seront convoqués pour un entretien oral. Les candidats seront convoqués 45 minutes avant l’oral afin de préparer une soutenance de 5 à 10 minutes sur un sujet de société ou à partir d’une citation. Cet entretien oral durera 30 minutes maximum comprenant une soutenance de 10 minutes maximum</a:t>
            </a:r>
          </a:p>
          <a:p>
            <a:pPr marL="114300" indent="0">
              <a:buNone/>
            </a:pPr>
            <a:endParaRPr lang="fr-FR" sz="2400" dirty="0">
              <a:latin typeface="Calibri" pitchFamily="34" charset="0"/>
            </a:endParaRPr>
          </a:p>
          <a:p>
            <a:pPr marL="571500" indent="-457200">
              <a:buAutoNum type="arabicPeriod" startAt="2"/>
            </a:pPr>
            <a:r>
              <a:rPr lang="fr-FR" sz="2400" dirty="0">
                <a:latin typeface="Calibri" pitchFamily="34" charset="0"/>
              </a:rPr>
              <a:t>Un jury de sélection se réuni ^pour acter des entrées en formations au regard des </a:t>
            </a:r>
          </a:p>
          <a:p>
            <a:endParaRPr lang="fr-FR" dirty="0"/>
          </a:p>
        </p:txBody>
      </p:sp>
    </p:spTree>
    <p:extLst>
      <p:ext uri="{BB962C8B-B14F-4D97-AF65-F5344CB8AC3E}">
        <p14:creationId xmlns:p14="http://schemas.microsoft.com/office/powerpoint/2010/main" val="2940300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189</TotalTime>
  <Words>1270</Words>
  <Application>Microsoft Office PowerPoint</Application>
  <PresentationFormat>Affichage à l'écran (4:3)</PresentationFormat>
  <Paragraphs>129</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Cambria</vt:lpstr>
      <vt:lpstr>Contiguïté</vt:lpstr>
      <vt:lpstr>Présentation Formation BPJEPS Loisirs Tous Publics</vt:lpstr>
      <vt:lpstr>Présentation des CEMEA</vt:lpstr>
      <vt:lpstr>Notre conception de la formation</vt:lpstr>
      <vt:lpstr>La formation  BP JEPS Loisirs Tous Publics</vt:lpstr>
      <vt:lpstr>Une formation en alternance</vt:lpstr>
      <vt:lpstr>LES UNITES DE COMPETENCES</vt:lpstr>
      <vt:lpstr>Ruban pédagogique de la formation BPJEPS Loisirs Tous Publics</vt:lpstr>
      <vt:lpstr>Les exigences préalables à l’entrée en formation BP JEPS LTP</vt:lpstr>
      <vt:lpstr>Les sélections d’entrée</vt:lpstr>
      <vt:lpstr>Les équivalences et le parcours individualisé</vt:lpstr>
      <vt:lpstr>Les modes de financement</vt:lpstr>
      <vt:lpstr>Les Echéances</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Formation BPJEPS Loisirs Tous Publics</dc:title>
  <dc:creator>COORD Anim</dc:creator>
  <cp:lastModifiedBy>Iola GELIN</cp:lastModifiedBy>
  <cp:revision>14</cp:revision>
  <dcterms:created xsi:type="dcterms:W3CDTF">2015-10-07T18:37:13Z</dcterms:created>
  <dcterms:modified xsi:type="dcterms:W3CDTF">2021-01-12T16:20:02Z</dcterms:modified>
</cp:coreProperties>
</file>